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17"/>
  </p:notesMasterIdLst>
  <p:handoutMasterIdLst>
    <p:handoutMasterId r:id="rId18"/>
  </p:handoutMasterIdLst>
  <p:sldIdLst>
    <p:sldId id="256" r:id="rId5"/>
    <p:sldId id="313" r:id="rId6"/>
    <p:sldId id="266" r:id="rId7"/>
    <p:sldId id="259" r:id="rId8"/>
    <p:sldId id="267" r:id="rId9"/>
    <p:sldId id="290" r:id="rId10"/>
    <p:sldId id="314" r:id="rId11"/>
    <p:sldId id="316" r:id="rId12"/>
    <p:sldId id="312" r:id="rId13"/>
    <p:sldId id="301" r:id="rId14"/>
    <p:sldId id="308" r:id="rId15"/>
    <p:sldId id="30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209DB6-50A6-92D8-6211-7DFC42B2A2BD}" name="Aniek van den Brandt" initials="Av" userId="S::aniek.van.den.brandt@knkv.nl::1f90cf57-7d2e-407f-861f-5d10699f6423" providerId="AD"/>
  <p188:author id="{D9792FE4-5B9C-041B-8750-44AB23859417}" name="Paula Wattel" initials="PW" userId="S::paula.wattel@knkv.nl::d27b1aad-c5fa-49b8-a3c6-93d0dbd2079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900"/>
    <a:srgbClr val="00A6E2"/>
    <a:srgbClr val="003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1400DC-D58F-9637-1BE3-4266B2CD8508}" v="45" dt="2025-05-19T08:33:30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921"/>
  </p:normalViewPr>
  <p:slideViewPr>
    <p:cSldViewPr snapToGrid="0" snapToObjects="1">
      <p:cViewPr>
        <p:scale>
          <a:sx n="81" d="100"/>
          <a:sy n="81" d="100"/>
        </p:scale>
        <p:origin x="-3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1D2E7-6203-481C-B704-B850427C999F}" type="datetimeFigureOut">
              <a:rPr lang="nl-NL" smtClean="0"/>
              <a:t>30-5-2025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31787-D5DA-4AF2-AD3F-9469C2F40B7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4859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3BC96-EE60-D44D-A498-A6608FB367F0}" type="datetimeFigureOut">
              <a:rPr lang="nl-NL" smtClean="0"/>
              <a:t>30-5-2025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7E327-E3D0-9747-81BB-FE5EC38A49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0696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Mondelingen toelichting; avonden met verenigingen. Daarbij kwamen deze punten bij elk onderwerp naar voren in een </a:t>
            </a:r>
            <a:r>
              <a:rPr lang="nl-NL" dirty="0" err="1"/>
              <a:t>mentimeter</a:t>
            </a:r>
            <a:endParaRPr lang="nl-NL" dirty="0"/>
          </a:p>
          <a:p>
            <a:endParaRPr lang="nl-NL" dirty="0"/>
          </a:p>
          <a:p>
            <a:r>
              <a:rPr lang="nl-NL" dirty="0"/>
              <a:t>Wij willen ook naar meer vriendjes en vriendinnetjes bij elkaar en met elkaar spelen, daarnaast het samen trainen.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7E327-E3D0-9747-81BB-FE5EC38A493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8455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7E327-E3D0-9747-81BB-FE5EC38A493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8629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Indelingen in de grens van 17-22 om bv 17,5 en 18,5 bij elkaar in te kunnen delen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7E327-E3D0-9747-81BB-FE5EC38A493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6559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2 kleurig superspeler hesje ontwikkelen (met sponsor)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7E327-E3D0-9747-81BB-FE5EC38A4934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5046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7E327-E3D0-9747-81BB-FE5EC38A4934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6384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8649" y="2984969"/>
            <a:ext cx="11571426" cy="1784041"/>
          </a:xfrm>
        </p:spPr>
        <p:txBody>
          <a:bodyPr anchor="b"/>
          <a:lstStyle>
            <a:lvl1pPr algn="l">
              <a:defRPr sz="6000" b="1">
                <a:solidFill>
                  <a:srgbClr val="00387B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nl-NL" dirty="0"/>
              <a:t>PRESENTATIE VOORBLAD </a:t>
            </a:r>
            <a:br>
              <a:rPr lang="nl-NL" dirty="0"/>
            </a:br>
            <a:r>
              <a:rPr lang="nl-NL" dirty="0"/>
              <a:t>NAAM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1487" y="5072062"/>
            <a:ext cx="11571426" cy="1117761"/>
          </a:xfrm>
        </p:spPr>
        <p:txBody>
          <a:bodyPr>
            <a:noAutofit/>
          </a:bodyPr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En hieronder nog een subtitel die iets meer verteld over de titel</a:t>
            </a:r>
            <a:endParaRPr lang="en-US" dirty="0"/>
          </a:p>
        </p:txBody>
      </p:sp>
      <p:sp>
        <p:nvSpPr>
          <p:cNvPr id="6" name="Tekstvak 5">
            <a:extLst>
              <a:ext uri="{FF2B5EF4-FFF2-40B4-BE49-F238E27FC236}">
                <a16:creationId xmlns="" xmlns:a16="http://schemas.microsoft.com/office/drawing/2014/main" id="{6424695A-5BB7-62AA-74B3-7DD5FCD1A6A9}"/>
              </a:ext>
            </a:extLst>
          </p:cNvPr>
          <p:cNvSpPr txBox="1"/>
          <p:nvPr userDrawn="1"/>
        </p:nvSpPr>
        <p:spPr>
          <a:xfrm>
            <a:off x="304800" y="6492875"/>
            <a:ext cx="2143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dirty="0">
                <a:solidFill>
                  <a:schemeClr val="bg1"/>
                </a:solidFill>
                <a:latin typeface="Source Sans Pro" panose="020B0503030403020204" pitchFamily="34" charset="77"/>
              </a:rPr>
              <a:t>© Koninklijk Nederlands Korfbalverbond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="" xmlns:a16="http://schemas.microsoft.com/office/drawing/2014/main" id="{00296E57-0229-D978-9AB7-AF3D8A4549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7698" y="176421"/>
            <a:ext cx="736600" cy="12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1181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024" userDrawn="1">
          <p15:clr>
            <a:srgbClr val="FBAE40"/>
          </p15:clr>
        </p15:guide>
        <p15:guide id="2" pos="386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77641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EF7900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0012" y="1774030"/>
            <a:ext cx="6172200" cy="411797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483772"/>
            <a:ext cx="3932237" cy="23852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="" xmlns:a16="http://schemas.microsoft.com/office/drawing/2014/main" id="{DF95C3EA-DFF2-E6FD-8F35-F418E87FDBA4}"/>
              </a:ext>
            </a:extLst>
          </p:cNvPr>
          <p:cNvSpPr txBox="1"/>
          <p:nvPr userDrawn="1"/>
        </p:nvSpPr>
        <p:spPr>
          <a:xfrm>
            <a:off x="304800" y="6492875"/>
            <a:ext cx="2143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dirty="0">
                <a:solidFill>
                  <a:srgbClr val="00387B"/>
                </a:solidFill>
                <a:latin typeface="Source Sans Pro" panose="020B0503030403020204" pitchFamily="34" charset="77"/>
              </a:rPr>
              <a:t>© Koninklijk Nederlands Korfbalverbond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="" xmlns:a16="http://schemas.microsoft.com/office/drawing/2014/main" id="{AB54EA89-A679-1539-D0FF-8222BC8B7E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27698" y="176422"/>
            <a:ext cx="736600" cy="12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38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="" xmlns:a16="http://schemas.microsoft.com/office/drawing/2014/main" id="{A76A6074-99A8-4704-C6C0-AA9E6793EC5C}"/>
              </a:ext>
            </a:extLst>
          </p:cNvPr>
          <p:cNvSpPr txBox="1"/>
          <p:nvPr userDrawn="1"/>
        </p:nvSpPr>
        <p:spPr>
          <a:xfrm>
            <a:off x="304800" y="6492875"/>
            <a:ext cx="2143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dirty="0">
                <a:solidFill>
                  <a:schemeClr val="bg1"/>
                </a:solidFill>
                <a:latin typeface="Source Sans Pro" panose="020B0503030403020204" pitchFamily="34" charset="77"/>
              </a:rPr>
              <a:t>© Koninklijk Nederlands Korfbalverbond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4718065D-0090-590A-1313-83A6E242C9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8649" y="2984969"/>
            <a:ext cx="11571426" cy="1784041"/>
          </a:xfrm>
        </p:spPr>
        <p:txBody>
          <a:bodyPr anchor="b"/>
          <a:lstStyle>
            <a:lvl1pPr algn="l">
              <a:defRPr sz="6000" b="1">
                <a:solidFill>
                  <a:srgbClr val="00387B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nl-NL" dirty="0"/>
              <a:t>PRESENTATIE AFSLUITENDE PAGINA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="" xmlns:a16="http://schemas.microsoft.com/office/drawing/2014/main" id="{DF909F5C-0B58-5300-A2E5-8205C2D7BF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1487" y="5072062"/>
            <a:ext cx="11571426" cy="1117761"/>
          </a:xfrm>
        </p:spPr>
        <p:txBody>
          <a:bodyPr>
            <a:noAutofit/>
          </a:bodyPr>
          <a:lstStyle>
            <a:lvl1pPr marL="0" indent="0" algn="l">
              <a:buNone/>
              <a:defRPr sz="3200" b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Met eventueel nog een laatste zinnetje</a:t>
            </a:r>
            <a:endParaRPr lang="en-US" dirty="0"/>
          </a:p>
        </p:txBody>
      </p:sp>
      <p:pic>
        <p:nvPicPr>
          <p:cNvPr id="2" name="Afbeelding 1">
            <a:extLst>
              <a:ext uri="{FF2B5EF4-FFF2-40B4-BE49-F238E27FC236}">
                <a16:creationId xmlns="" xmlns:a16="http://schemas.microsoft.com/office/drawing/2014/main" id="{ACC9B313-01B0-47DD-6492-9E099DC47B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7698" y="176421"/>
            <a:ext cx="736600" cy="12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67689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024" userDrawn="1">
          <p15:clr>
            <a:srgbClr val="FBAE40"/>
          </p15:clr>
        </p15:guide>
        <p15:guide id="2" pos="386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198" y="1784949"/>
            <a:ext cx="10515599" cy="886424"/>
          </a:xfrm>
        </p:spPr>
        <p:txBody>
          <a:bodyPr/>
          <a:lstStyle>
            <a:lvl1pPr>
              <a:defRPr>
                <a:solidFill>
                  <a:srgbClr val="EF7900"/>
                </a:solidFill>
              </a:defRPr>
            </a:lvl1pPr>
          </a:lstStyle>
          <a:p>
            <a:r>
              <a:rPr lang="nl-NL" dirty="0"/>
              <a:t>HIER KOMT EEN TITEL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14700"/>
            <a:ext cx="10515600" cy="2857500"/>
          </a:xfrm>
        </p:spPr>
        <p:txBody>
          <a:bodyPr/>
          <a:lstStyle>
            <a:lvl1pPr>
              <a:defRPr>
                <a:latin typeface="Source Sans Pro" panose="020B0503030403020204" pitchFamily="34" charset="77"/>
              </a:defRPr>
            </a:lvl1pPr>
            <a:lvl2pPr>
              <a:defRPr>
                <a:latin typeface="Source Sans Pro" panose="020B0503030403020204" pitchFamily="34" charset="77"/>
              </a:defRPr>
            </a:lvl2pPr>
            <a:lvl3pPr>
              <a:defRPr>
                <a:latin typeface="Source Sans Pro" panose="020B0503030403020204" pitchFamily="34" charset="77"/>
              </a:defRPr>
            </a:lvl3pPr>
            <a:lvl4pPr>
              <a:defRPr>
                <a:latin typeface="Source Sans Pro" panose="020B0503030403020204" pitchFamily="34" charset="77"/>
              </a:defRPr>
            </a:lvl4pPr>
            <a:lvl5pPr>
              <a:defRPr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="" xmlns:a16="http://schemas.microsoft.com/office/drawing/2014/main" id="{B297E195-C0A6-F5D7-0A09-AE12195FB2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671373"/>
            <a:ext cx="10515598" cy="558800"/>
          </a:xfrm>
        </p:spPr>
        <p:txBody>
          <a:bodyPr/>
          <a:lstStyle>
            <a:lvl1pPr marL="0" indent="0">
              <a:buNone/>
              <a:defRPr>
                <a:solidFill>
                  <a:srgbClr val="00A6E2"/>
                </a:solidFill>
                <a:latin typeface="Source Sans Pro" panose="020B0503030403020204" pitchFamily="34" charset="77"/>
              </a:defRPr>
            </a:lvl1pPr>
          </a:lstStyle>
          <a:p>
            <a:pPr lvl="0"/>
            <a:r>
              <a:rPr lang="nl-NL" dirty="0"/>
              <a:t>Hier kan je een subtitel toevoegen</a:t>
            </a:r>
          </a:p>
        </p:txBody>
      </p:sp>
      <p:pic>
        <p:nvPicPr>
          <p:cNvPr id="17" name="Afbeelding 16">
            <a:extLst>
              <a:ext uri="{FF2B5EF4-FFF2-40B4-BE49-F238E27FC236}">
                <a16:creationId xmlns="" xmlns:a16="http://schemas.microsoft.com/office/drawing/2014/main" id="{9BA5E705-659E-9C34-DFC1-4464BAE0DE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27698" y="176422"/>
            <a:ext cx="736600" cy="120332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="" xmlns:a16="http://schemas.microsoft.com/office/drawing/2014/main" id="{39EE280E-8DDA-22C4-1461-A284822B4A2E}"/>
              </a:ext>
            </a:extLst>
          </p:cNvPr>
          <p:cNvSpPr txBox="1"/>
          <p:nvPr userDrawn="1"/>
        </p:nvSpPr>
        <p:spPr>
          <a:xfrm>
            <a:off x="304800" y="6492875"/>
            <a:ext cx="2143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dirty="0">
                <a:solidFill>
                  <a:srgbClr val="00387B"/>
                </a:solidFill>
                <a:latin typeface="Source Sans Pro" panose="020B0503030403020204" pitchFamily="34" charset="77"/>
              </a:rPr>
              <a:t>© Koninklijk Nederlands Korfbalverbond</a:t>
            </a:r>
          </a:p>
        </p:txBody>
      </p:sp>
    </p:spTree>
    <p:extLst>
      <p:ext uri="{BB962C8B-B14F-4D97-AF65-F5344CB8AC3E}">
        <p14:creationId xmlns:p14="http://schemas.microsoft.com/office/powerpoint/2010/main" val="239141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0213"/>
            <a:ext cx="9809480" cy="4329112"/>
          </a:xfrm>
        </p:spPr>
        <p:txBody>
          <a:bodyPr/>
          <a:lstStyle>
            <a:lvl1pPr>
              <a:defRPr>
                <a:latin typeface="Source Sans Pro" panose="020B0503030403020204" pitchFamily="34" charset="77"/>
              </a:defRPr>
            </a:lvl1pPr>
            <a:lvl2pPr>
              <a:defRPr>
                <a:latin typeface="Source Sans Pro" panose="020B0503030403020204" pitchFamily="34" charset="77"/>
              </a:defRPr>
            </a:lvl2pPr>
            <a:lvl3pPr>
              <a:defRPr>
                <a:latin typeface="Source Sans Pro" panose="020B0503030403020204" pitchFamily="34" charset="77"/>
              </a:defRPr>
            </a:lvl3pPr>
            <a:lvl4pPr>
              <a:defRPr>
                <a:latin typeface="Source Sans Pro" panose="020B0503030403020204" pitchFamily="34" charset="77"/>
              </a:defRPr>
            </a:lvl4pPr>
            <a:lvl5pPr>
              <a:defRPr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pic>
        <p:nvPicPr>
          <p:cNvPr id="2" name="Afbeelding 1">
            <a:extLst>
              <a:ext uri="{FF2B5EF4-FFF2-40B4-BE49-F238E27FC236}">
                <a16:creationId xmlns="" xmlns:a16="http://schemas.microsoft.com/office/drawing/2014/main" id="{3B39CB95-3A02-F99B-610F-B861272346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27698" y="176422"/>
            <a:ext cx="736600" cy="120332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="" xmlns:a16="http://schemas.microsoft.com/office/drawing/2014/main" id="{15F07566-953D-FF18-0391-C480D271B885}"/>
              </a:ext>
            </a:extLst>
          </p:cNvPr>
          <p:cNvSpPr txBox="1"/>
          <p:nvPr userDrawn="1"/>
        </p:nvSpPr>
        <p:spPr>
          <a:xfrm>
            <a:off x="304800" y="6492875"/>
            <a:ext cx="2143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dirty="0">
                <a:solidFill>
                  <a:srgbClr val="00387B"/>
                </a:solidFill>
                <a:latin typeface="Source Sans Pro" panose="020B0503030403020204" pitchFamily="34" charset="77"/>
              </a:rPr>
              <a:t>© Koninklijk Nederlands Korfbalverbond</a:t>
            </a:r>
          </a:p>
        </p:txBody>
      </p:sp>
    </p:spTree>
    <p:extLst>
      <p:ext uri="{BB962C8B-B14F-4D97-AF65-F5344CB8AC3E}">
        <p14:creationId xmlns:p14="http://schemas.microsoft.com/office/powerpoint/2010/main" val="3998997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82972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EF7900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708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A6E2"/>
                </a:solidFill>
                <a:latin typeface="Source Sans Pro" panose="020B0503030403020204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51700313-F4E4-A1EE-3142-7C7793C2C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27698" y="176422"/>
            <a:ext cx="736600" cy="120332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="" xmlns:a16="http://schemas.microsoft.com/office/drawing/2014/main" id="{1AA2C648-4712-1EC2-651F-E001DE8224C4}"/>
              </a:ext>
            </a:extLst>
          </p:cNvPr>
          <p:cNvSpPr txBox="1"/>
          <p:nvPr userDrawn="1"/>
        </p:nvSpPr>
        <p:spPr>
          <a:xfrm>
            <a:off x="304800" y="6492875"/>
            <a:ext cx="2143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dirty="0">
                <a:solidFill>
                  <a:srgbClr val="00387B"/>
                </a:solidFill>
                <a:latin typeface="Source Sans Pro" panose="020B0503030403020204" pitchFamily="34" charset="77"/>
              </a:rPr>
              <a:t>© Koninklijk Nederlands Korfbalverbond</a:t>
            </a:r>
          </a:p>
        </p:txBody>
      </p:sp>
    </p:spTree>
    <p:extLst>
      <p:ext uri="{BB962C8B-B14F-4D97-AF65-F5344CB8AC3E}">
        <p14:creationId xmlns:p14="http://schemas.microsoft.com/office/powerpoint/2010/main" val="171522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2" y="1783502"/>
            <a:ext cx="10515600" cy="742315"/>
          </a:xfrm>
        </p:spPr>
        <p:txBody>
          <a:bodyPr/>
          <a:lstStyle>
            <a:lvl1pPr>
              <a:defRPr>
                <a:solidFill>
                  <a:srgbClr val="EF7900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2667950"/>
            <a:ext cx="5181600" cy="3619500"/>
          </a:xfrm>
        </p:spPr>
        <p:txBody>
          <a:bodyPr/>
          <a:lstStyle>
            <a:lvl1pPr>
              <a:defRPr>
                <a:latin typeface="Source Sans Pro" panose="020B0503030403020204" pitchFamily="34" charset="77"/>
              </a:defRPr>
            </a:lvl1pPr>
            <a:lvl2pPr>
              <a:defRPr>
                <a:latin typeface="Source Sans Pro" panose="020B0503030403020204" pitchFamily="34" charset="77"/>
              </a:defRPr>
            </a:lvl2pPr>
            <a:lvl3pPr>
              <a:defRPr>
                <a:latin typeface="Source Sans Pro" panose="020B0503030403020204" pitchFamily="34" charset="77"/>
              </a:defRPr>
            </a:lvl3pPr>
            <a:lvl4pPr>
              <a:defRPr>
                <a:latin typeface="Source Sans Pro" panose="020B0503030403020204" pitchFamily="34" charset="77"/>
              </a:defRPr>
            </a:lvl4pPr>
            <a:lvl5pPr>
              <a:defRPr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667950"/>
            <a:ext cx="5181600" cy="3619500"/>
          </a:xfrm>
        </p:spPr>
        <p:txBody>
          <a:bodyPr/>
          <a:lstStyle>
            <a:lvl1pPr>
              <a:defRPr>
                <a:latin typeface="Source Sans Pro" panose="020B0503030403020204" pitchFamily="34" charset="77"/>
              </a:defRPr>
            </a:lvl1pPr>
            <a:lvl2pPr>
              <a:defRPr>
                <a:latin typeface="Source Sans Pro" panose="020B0503030403020204" pitchFamily="34" charset="77"/>
              </a:defRPr>
            </a:lvl2pPr>
            <a:lvl3pPr>
              <a:defRPr>
                <a:latin typeface="Source Sans Pro" panose="020B0503030403020204" pitchFamily="34" charset="77"/>
              </a:defRPr>
            </a:lvl3pPr>
            <a:lvl4pPr>
              <a:defRPr>
                <a:latin typeface="Source Sans Pro" panose="020B0503030403020204" pitchFamily="34" charset="77"/>
              </a:defRPr>
            </a:lvl4pPr>
            <a:lvl5pPr>
              <a:defRPr>
                <a:latin typeface="Source Sans Pro" panose="020B0503030403020204" pitchFamily="34" charset="77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kstvak 4">
            <a:extLst>
              <a:ext uri="{FF2B5EF4-FFF2-40B4-BE49-F238E27FC236}">
                <a16:creationId xmlns="" xmlns:a16="http://schemas.microsoft.com/office/drawing/2014/main" id="{65D992BA-BC2F-15EE-BFBC-5DFC18878CA9}"/>
              </a:ext>
            </a:extLst>
          </p:cNvPr>
          <p:cNvSpPr txBox="1"/>
          <p:nvPr userDrawn="1"/>
        </p:nvSpPr>
        <p:spPr>
          <a:xfrm>
            <a:off x="304800" y="6492875"/>
            <a:ext cx="2143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dirty="0">
                <a:solidFill>
                  <a:srgbClr val="00387B"/>
                </a:solidFill>
                <a:latin typeface="Source Sans Pro" panose="020B0503030403020204" pitchFamily="34" charset="77"/>
              </a:rPr>
              <a:t>© Koninklijk Nederlands Korfbalverbond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="" xmlns:a16="http://schemas.microsoft.com/office/drawing/2014/main" id="{F18A9727-FDA8-F6C2-5FC7-BD749F5CEC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27698" y="176422"/>
            <a:ext cx="736600" cy="12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70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1769691"/>
            <a:ext cx="10515600" cy="823912"/>
          </a:xfrm>
        </p:spPr>
        <p:txBody>
          <a:bodyPr/>
          <a:lstStyle>
            <a:lvl1pPr>
              <a:defRPr>
                <a:solidFill>
                  <a:srgbClr val="EF7900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9315" y="264440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A6E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519115"/>
            <a:ext cx="5157787" cy="267054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1727" y="264440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A6E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519115"/>
            <a:ext cx="5183188" cy="267054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Tekstvak 6">
            <a:extLst>
              <a:ext uri="{FF2B5EF4-FFF2-40B4-BE49-F238E27FC236}">
                <a16:creationId xmlns="" xmlns:a16="http://schemas.microsoft.com/office/drawing/2014/main" id="{9A05EEE3-2240-8658-CC13-C0FB153C47F1}"/>
              </a:ext>
            </a:extLst>
          </p:cNvPr>
          <p:cNvSpPr txBox="1"/>
          <p:nvPr userDrawn="1"/>
        </p:nvSpPr>
        <p:spPr>
          <a:xfrm>
            <a:off x="304800" y="6492875"/>
            <a:ext cx="2143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dirty="0">
                <a:solidFill>
                  <a:srgbClr val="00387B"/>
                </a:solidFill>
                <a:latin typeface="Source Sans Pro" panose="020B0503030403020204" pitchFamily="34" charset="77"/>
              </a:rPr>
              <a:t>© Koninklijk Nederlands Korfbalverbond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="" xmlns:a16="http://schemas.microsoft.com/office/drawing/2014/main" id="{E8B307C9-5DF5-FEDE-C493-6B8AEC9654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27698" y="176422"/>
            <a:ext cx="736600" cy="12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17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BDF75F7D-99EC-BBE7-B31A-762C1DCBEF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27698" y="176422"/>
            <a:ext cx="736600" cy="120332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="" xmlns:a16="http://schemas.microsoft.com/office/drawing/2014/main" id="{2F81825D-8742-9215-30F0-29A0B8154D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8" y="1786148"/>
            <a:ext cx="10515599" cy="886424"/>
          </a:xfrm>
        </p:spPr>
        <p:txBody>
          <a:bodyPr/>
          <a:lstStyle>
            <a:lvl1pPr>
              <a:defRPr>
                <a:solidFill>
                  <a:srgbClr val="EF7900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5" name="Tekstvak 4">
            <a:extLst>
              <a:ext uri="{FF2B5EF4-FFF2-40B4-BE49-F238E27FC236}">
                <a16:creationId xmlns="" xmlns:a16="http://schemas.microsoft.com/office/drawing/2014/main" id="{FFDE0A00-A698-8497-D557-934C46B42172}"/>
              </a:ext>
            </a:extLst>
          </p:cNvPr>
          <p:cNvSpPr txBox="1"/>
          <p:nvPr userDrawn="1"/>
        </p:nvSpPr>
        <p:spPr>
          <a:xfrm>
            <a:off x="304800" y="6492875"/>
            <a:ext cx="2143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dirty="0">
                <a:solidFill>
                  <a:srgbClr val="00387B"/>
                </a:solidFill>
                <a:latin typeface="Source Sans Pro" panose="020B0503030403020204" pitchFamily="34" charset="77"/>
              </a:rPr>
              <a:t>© Koninklijk Nederlands Korfbalverbond</a:t>
            </a:r>
          </a:p>
        </p:txBody>
      </p:sp>
    </p:spTree>
    <p:extLst>
      <p:ext uri="{BB962C8B-B14F-4D97-AF65-F5344CB8AC3E}">
        <p14:creationId xmlns:p14="http://schemas.microsoft.com/office/powerpoint/2010/main" val="954321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="" xmlns:a16="http://schemas.microsoft.com/office/drawing/2014/main" id="{C845D571-055E-863C-8A93-A4754F9AD5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27698" y="176422"/>
            <a:ext cx="736600" cy="120332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="" xmlns:a16="http://schemas.microsoft.com/office/drawing/2014/main" id="{112600D3-6C5F-5663-7230-1EC572FDF249}"/>
              </a:ext>
            </a:extLst>
          </p:cNvPr>
          <p:cNvSpPr txBox="1"/>
          <p:nvPr userDrawn="1"/>
        </p:nvSpPr>
        <p:spPr>
          <a:xfrm>
            <a:off x="304800" y="6492875"/>
            <a:ext cx="2143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dirty="0">
                <a:solidFill>
                  <a:srgbClr val="00387B"/>
                </a:solidFill>
                <a:latin typeface="Source Sans Pro" panose="020B0503030403020204" pitchFamily="34" charset="77"/>
              </a:rPr>
              <a:t>© Koninklijk Nederlands Korfbalverbond</a:t>
            </a:r>
          </a:p>
        </p:txBody>
      </p:sp>
    </p:spTree>
    <p:extLst>
      <p:ext uri="{BB962C8B-B14F-4D97-AF65-F5344CB8AC3E}">
        <p14:creationId xmlns:p14="http://schemas.microsoft.com/office/powerpoint/2010/main" val="3448609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012" y="1781968"/>
            <a:ext cx="6172200" cy="40870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kstvak 4">
            <a:extLst>
              <a:ext uri="{FF2B5EF4-FFF2-40B4-BE49-F238E27FC236}">
                <a16:creationId xmlns="" xmlns:a16="http://schemas.microsoft.com/office/drawing/2014/main" id="{9C50AC27-EFCF-844D-255D-AE576E39493D}"/>
              </a:ext>
            </a:extLst>
          </p:cNvPr>
          <p:cNvSpPr txBox="1"/>
          <p:nvPr userDrawn="1"/>
        </p:nvSpPr>
        <p:spPr>
          <a:xfrm>
            <a:off x="304800" y="6492875"/>
            <a:ext cx="2143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900" dirty="0">
                <a:solidFill>
                  <a:srgbClr val="00387B"/>
                </a:solidFill>
                <a:latin typeface="Source Sans Pro" panose="020B0503030403020204" pitchFamily="34" charset="77"/>
              </a:rPr>
              <a:t>© Koninklijk Nederlands Korfbalverbond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E103785A-D631-92CA-64E5-B05E756808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781968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EF7900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="" xmlns:a16="http://schemas.microsoft.com/office/drawing/2014/main" id="{EECA9CFF-E116-D5C0-1260-EDD3D299D5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83772"/>
            <a:ext cx="3932237" cy="23852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="" xmlns:a16="http://schemas.microsoft.com/office/drawing/2014/main" id="{734D43EC-C8A5-C8F9-6464-3161B1BAE3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27698" y="176422"/>
            <a:ext cx="736600" cy="12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6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715000" cy="742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HIER KOMT EEN TITEL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6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87B"/>
          </a:solidFill>
          <a:latin typeface="Source Sans Pro" panose="020B0503030403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87B"/>
          </a:solidFill>
          <a:latin typeface="Source Sans Pro" panose="020B0503030403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87B"/>
          </a:solidFill>
          <a:latin typeface="Source Sans Pro" panose="020B0503030403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87B"/>
          </a:solidFill>
          <a:latin typeface="Source Sans Pro" panose="020B05030304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87B"/>
          </a:solidFill>
          <a:latin typeface="Source Sans Pro" panose="020B05030304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87B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958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7552102C-7BFE-7679-A8E9-1BE108B4C6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Competitie 2.0</a:t>
            </a:r>
          </a:p>
        </p:txBody>
      </p:sp>
    </p:spTree>
    <p:extLst>
      <p:ext uri="{BB962C8B-B14F-4D97-AF65-F5344CB8AC3E}">
        <p14:creationId xmlns:p14="http://schemas.microsoft.com/office/powerpoint/2010/main" val="295133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6" descr="Afbeelding met tekst, schermopname, Parallel, Lettertype&#10;&#10;Door AI gegenereerde inhoud is mogelijk onjuist.">
            <a:extLst>
              <a:ext uri="{FF2B5EF4-FFF2-40B4-BE49-F238E27FC236}">
                <a16:creationId xmlns="" xmlns:a16="http://schemas.microsoft.com/office/drawing/2014/main" id="{5D2CD1FC-5F06-C8BD-8824-6C6AC9238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939" y="1710219"/>
            <a:ext cx="11144121" cy="4476750"/>
          </a:xfrm>
        </p:spPr>
      </p:pic>
    </p:spTree>
    <p:extLst>
      <p:ext uri="{BB962C8B-B14F-4D97-AF65-F5344CB8AC3E}">
        <p14:creationId xmlns:p14="http://schemas.microsoft.com/office/powerpoint/2010/main" val="2853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="" xmlns:a16="http://schemas.microsoft.com/office/drawing/2014/main" id="{E0A3AF2B-104E-636E-C8A7-50AEF60CF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Superspeler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="" xmlns:a16="http://schemas.microsoft.com/office/drawing/2014/main" id="{5D4208E0-03F2-DFAE-DE07-F381771C8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39453"/>
            <a:ext cx="10515600" cy="3332747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nl-NL" dirty="0"/>
              <a:t>In de aanduidingen blauw en groen is de superspeler van toepassing als het verschil 3 doelpunten wordt</a:t>
            </a:r>
          </a:p>
          <a:p>
            <a:pPr fontAlgn="base"/>
            <a:r>
              <a:rPr lang="nl-NL" dirty="0"/>
              <a:t>Bij blauw verandert er niks ten opzichte van de huidige regelgeving in de F-jeugd. Hier is namelijk verdedigd schieten niet van toepassing</a:t>
            </a:r>
          </a:p>
          <a:p>
            <a:pPr fontAlgn="base"/>
            <a:r>
              <a:rPr lang="nl-NL" dirty="0"/>
              <a:t>Bij groen is er wel sprake van verdedigd schieten. </a:t>
            </a:r>
          </a:p>
          <a:p>
            <a:pPr lvl="1" fontAlgn="base"/>
            <a:r>
              <a:rPr lang="nl-NL" dirty="0"/>
              <a:t>De superspeler mag dan ook worden verdedigd door alle spelers die zich in het veld bevinden, ongeacht gender. </a:t>
            </a:r>
          </a:p>
          <a:p>
            <a:pPr lvl="1" fontAlgn="base"/>
            <a:r>
              <a:rPr lang="nl-NL" dirty="0"/>
              <a:t>Daarnaast mag de superspeler ook alle ander spelers verdedigen.</a:t>
            </a:r>
            <a:r>
              <a:rPr lang="en-US" dirty="0"/>
              <a:t>​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664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="" xmlns:a16="http://schemas.microsoft.com/office/drawing/2014/main" id="{E0A3AF2B-104E-636E-C8A7-50AEF60CF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Genderverdeling B-categorie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="" xmlns:a16="http://schemas.microsoft.com/office/drawing/2014/main" id="{5D4208E0-03F2-DFAE-DE07-F381771C8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39453"/>
            <a:ext cx="10515600" cy="333274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dirty="0"/>
              <a:t>Uitgangspunt is dat je speelt als je eigen gender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dirty="0">
                <a:latin typeface="Source Sans Pro"/>
                <a:ea typeface="Source Sans Pro"/>
              </a:rPr>
              <a:t>Voor 8-tallen </a:t>
            </a:r>
            <a:r>
              <a:rPr lang="en-US" dirty="0" err="1">
                <a:latin typeface="Source Sans Pro"/>
                <a:ea typeface="Source Sans Pro"/>
              </a:rPr>
              <a:t>geldt</a:t>
            </a:r>
            <a:r>
              <a:rPr lang="en-US" dirty="0">
                <a:latin typeface="Source Sans Pro"/>
                <a:ea typeface="Source Sans Pro"/>
              </a:rPr>
              <a:t> </a:t>
            </a:r>
            <a:r>
              <a:rPr lang="en-US" dirty="0" err="1">
                <a:latin typeface="Source Sans Pro"/>
                <a:ea typeface="Source Sans Pro"/>
              </a:rPr>
              <a:t>ook</a:t>
            </a:r>
            <a:r>
              <a:rPr lang="en-US" dirty="0">
                <a:latin typeface="Source Sans Pro"/>
                <a:ea typeface="Source Sans Pro"/>
              </a:rPr>
              <a:t>:</a:t>
            </a:r>
          </a:p>
          <a:p>
            <a:pPr lvl="1" fontAlgn="base"/>
            <a:r>
              <a:rPr lang="nl-NL" dirty="0">
                <a:latin typeface="Source Sans Pro"/>
                <a:ea typeface="Source Sans Pro"/>
              </a:rPr>
              <a:t>Is er geen gelijke genderverdeling? Dan moet er een zo gelijk mogelijke verdeling van dames en heren zijn tussen de vakken</a:t>
            </a:r>
          </a:p>
          <a:p>
            <a:pPr lvl="2">
              <a:buFont typeface="Wingdings" panose="020B0604020202020204" pitchFamily="34" charset="0"/>
              <a:buChar char="§"/>
            </a:pPr>
            <a:r>
              <a:rPr lang="nl-NL" i="1" dirty="0">
                <a:latin typeface="Source Sans Pro"/>
                <a:ea typeface="Source Sans Pro"/>
              </a:rPr>
              <a:t>Bijvoorbeeld: bij 2 dames en 6 heren, staat er in elk vak 1 dame met 3 heren</a:t>
            </a:r>
            <a:r>
              <a:rPr lang="nl-NL" i="1" dirty="0"/>
              <a:t/>
            </a:r>
            <a:br>
              <a:rPr lang="nl-NL" i="1" dirty="0"/>
            </a:br>
            <a:r>
              <a:rPr lang="nl-NL" i="1" dirty="0">
                <a:latin typeface="Source Sans Pro"/>
                <a:ea typeface="Source Sans Pro"/>
              </a:rPr>
              <a:t>Of: bij 3 dames en 5 heren, staan er in het ene vak 1 dame met 3 heren en in het andere vak 2 dames met 2 heren</a:t>
            </a:r>
            <a:endParaRPr lang="nl-NL" dirty="0"/>
          </a:p>
          <a:p>
            <a:pPr lvl="1" fontAlgn="base"/>
            <a:r>
              <a:rPr lang="nl-NL" dirty="0"/>
              <a:t>Wordt er gewisseld? Ook dan moet er worden gezorgd voor een zo gelijk mogelijke verdeling van dames en heren in de vakken.</a:t>
            </a:r>
          </a:p>
        </p:txBody>
      </p:sp>
    </p:spTree>
    <p:extLst>
      <p:ext uri="{BB962C8B-B14F-4D97-AF65-F5344CB8AC3E}">
        <p14:creationId xmlns:p14="http://schemas.microsoft.com/office/powerpoint/2010/main" val="286651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01E9B336-74A3-E70F-6001-25788E96E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9388"/>
            <a:ext cx="10515600" cy="4072812"/>
          </a:xfrm>
        </p:spPr>
        <p:txBody>
          <a:bodyPr>
            <a:normAutofit lnSpcReduction="10000"/>
          </a:bodyPr>
          <a:lstStyle/>
          <a:p>
            <a:pPr marL="0" indent="0" algn="ctr" fontAlgn="base">
              <a:buNone/>
            </a:pPr>
            <a:r>
              <a:rPr lang="nl-NL" dirty="0"/>
              <a:t>Een eerlijkere een aantrekkelijkere competitie, waarbij het indelen van de teams voor verenigingen makkelijker en flexibeler wordt, zodat onderstaande vragen zoveel mogelijk worden voorkomen. </a:t>
            </a:r>
          </a:p>
          <a:p>
            <a:pPr marL="0" indent="0" algn="ctr" rtl="0" fontAlgn="base">
              <a:buNone/>
            </a:pPr>
            <a:endParaRPr lang="nl-NL" b="1" i="1" dirty="0">
              <a:highlight>
                <a:srgbClr val="FFFFFF"/>
              </a:highlight>
              <a:latin typeface="Source Sans Pro" panose="020B0503030403020204" pitchFamily="34" charset="0"/>
            </a:endParaRPr>
          </a:p>
          <a:p>
            <a:pPr marL="0" indent="0" algn="ctr" rtl="0" fontAlgn="base">
              <a:buNone/>
            </a:pPr>
            <a:r>
              <a:rPr lang="nl-NL" b="1" i="1" dirty="0">
                <a:solidFill>
                  <a:srgbClr val="00387B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‘</a:t>
            </a:r>
            <a:r>
              <a:rPr lang="nl-NL" sz="2400" b="1" i="1" dirty="0">
                <a:solidFill>
                  <a:srgbClr val="00387B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Onze E2 heeft dit weekend met 23-4 verloren. Wat kunnen jullie doen aan dit soort grote uitslagen?’</a:t>
            </a:r>
            <a:r>
              <a:rPr lang="nl-NL" sz="2400" b="1" i="0" dirty="0">
                <a:solidFill>
                  <a:srgbClr val="00387B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 </a:t>
            </a:r>
            <a:endParaRPr lang="nl-NL" sz="2400" b="1" dirty="0">
              <a:solidFill>
                <a:srgbClr val="000000"/>
              </a:solidFill>
              <a:highlight>
                <a:srgbClr val="FFFFFF"/>
              </a:highlight>
              <a:latin typeface="Source Sans Pro" panose="020B0503030403020204" pitchFamily="34" charset="0"/>
            </a:endParaRPr>
          </a:p>
          <a:p>
            <a:pPr marL="0" indent="0" algn="ctr" rtl="0" fontAlgn="base">
              <a:buNone/>
            </a:pPr>
            <a:endParaRPr lang="nl-NL" sz="1600" b="1" i="1" dirty="0">
              <a:solidFill>
                <a:srgbClr val="000000"/>
              </a:solidFill>
              <a:effectLst/>
              <a:highlight>
                <a:srgbClr val="FFFFFF"/>
              </a:highlight>
              <a:latin typeface="Source Sans Pro" panose="020B0503030403020204" pitchFamily="34" charset="0"/>
            </a:endParaRPr>
          </a:p>
          <a:p>
            <a:pPr marL="0" indent="0" algn="ctr" rtl="0" fontAlgn="base">
              <a:buNone/>
            </a:pPr>
            <a:r>
              <a:rPr lang="nl-NL" sz="2400" b="1" i="1" dirty="0">
                <a:solidFill>
                  <a:srgbClr val="00387B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‘We willen een speler met E-leeftijd nog een jaar langer in de F laten spelen, omdat hij nog niet toe is aan de E, kan dit?’</a:t>
            </a:r>
            <a:r>
              <a:rPr lang="nl-NL" sz="2400" b="1" i="0" dirty="0">
                <a:solidFill>
                  <a:srgbClr val="00387B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 </a:t>
            </a:r>
            <a:endParaRPr lang="nl-NL" sz="2400" b="1" dirty="0">
              <a:solidFill>
                <a:srgbClr val="000000"/>
              </a:solidFill>
              <a:highlight>
                <a:srgbClr val="FFFFFF"/>
              </a:highlight>
              <a:latin typeface="Source Sans Pro" panose="020B0503030403020204" pitchFamily="34" charset="0"/>
            </a:endParaRPr>
          </a:p>
          <a:p>
            <a:pPr marL="0" indent="0" algn="ctr" rtl="0" fontAlgn="base">
              <a:buNone/>
            </a:pPr>
            <a:endParaRPr lang="nl-NL" sz="1800" b="1" i="1" dirty="0">
              <a:solidFill>
                <a:srgbClr val="000000"/>
              </a:solidFill>
              <a:effectLst/>
              <a:highlight>
                <a:srgbClr val="FFFFFF"/>
              </a:highlight>
              <a:latin typeface="Source Sans Pro" panose="020B0503030403020204" pitchFamily="34" charset="0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86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A585EC1-67BF-C85F-19D9-E92B3CC46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sz="2800" b="0" dirty="0"/>
              <a:t>“Een competitie waarbij </a:t>
            </a:r>
            <a:r>
              <a:rPr lang="nl-NL" sz="2800" dirty="0"/>
              <a:t>plezier</a:t>
            </a:r>
            <a:r>
              <a:rPr lang="nl-NL" sz="2800" b="0" dirty="0"/>
              <a:t>, </a:t>
            </a:r>
            <a:r>
              <a:rPr lang="nl-NL" sz="2800" dirty="0"/>
              <a:t>uitdaging</a:t>
            </a:r>
            <a:r>
              <a:rPr lang="nl-NL" sz="2800" b="0" dirty="0"/>
              <a:t> en </a:t>
            </a:r>
            <a:r>
              <a:rPr lang="nl-NL" sz="2800" dirty="0"/>
              <a:t>ontwikkeling</a:t>
            </a:r>
            <a:r>
              <a:rPr lang="nl-NL" sz="2800" b="0" dirty="0"/>
              <a:t> voorop staat”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="" xmlns:a16="http://schemas.microsoft.com/office/drawing/2014/main" id="{F182D954-306C-EE5A-E9D0-270537E52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593603"/>
            <a:ext cx="3094257" cy="26705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nl-NL" sz="2000" b="1" dirty="0"/>
              <a:t>Wanneer wordt </a:t>
            </a:r>
            <a:r>
              <a:rPr lang="nl-NL" sz="2000" b="1" dirty="0">
                <a:solidFill>
                  <a:srgbClr val="EF7900"/>
                </a:solidFill>
              </a:rPr>
              <a:t>plezier</a:t>
            </a:r>
            <a:r>
              <a:rPr lang="nl-NL" sz="2000" b="1" dirty="0"/>
              <a:t> beleefd?</a:t>
            </a:r>
          </a:p>
          <a:p>
            <a:r>
              <a:rPr lang="nl-NL" sz="2000" dirty="0"/>
              <a:t>Spelen met en tegen leeftijdsgenoten en/of vrienden </a:t>
            </a:r>
          </a:p>
          <a:p>
            <a:r>
              <a:rPr lang="nl-NL" sz="2000" dirty="0"/>
              <a:t>Spannende wedstrijden </a:t>
            </a:r>
          </a:p>
          <a:p>
            <a:r>
              <a:rPr lang="nl-NL" sz="2000" dirty="0"/>
              <a:t>Zoveel mogelijk scoren  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="" xmlns:a16="http://schemas.microsoft.com/office/drawing/2014/main" id="{0C0D78D4-C508-A810-728E-B168D91A59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67969" y="2627439"/>
            <a:ext cx="3005190" cy="27382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sz="2000" b="1" dirty="0"/>
              <a:t>Wanneer is iets </a:t>
            </a:r>
            <a:r>
              <a:rPr lang="nl-NL" sz="2000" b="1" dirty="0">
                <a:solidFill>
                  <a:srgbClr val="EF7900"/>
                </a:solidFill>
              </a:rPr>
              <a:t>uitdagend</a:t>
            </a:r>
            <a:r>
              <a:rPr lang="nl-NL" sz="2000" b="1" dirty="0"/>
              <a:t>?</a:t>
            </a:r>
          </a:p>
          <a:p>
            <a:r>
              <a:rPr lang="nl-NL" sz="2000" dirty="0"/>
              <a:t>Als iets onvoorspelbaar is</a:t>
            </a:r>
          </a:p>
          <a:p>
            <a:r>
              <a:rPr lang="nl-NL" sz="2000" dirty="0"/>
              <a:t>Als je iets kan doen op het juiste niveau of iets hoger </a:t>
            </a:r>
          </a:p>
        </p:txBody>
      </p:sp>
      <p:sp>
        <p:nvSpPr>
          <p:cNvPr id="7" name="Tijdelijke aanduiding voor inhoud 5">
            <a:extLst>
              <a:ext uri="{FF2B5EF4-FFF2-40B4-BE49-F238E27FC236}">
                <a16:creationId xmlns="" xmlns:a16="http://schemas.microsoft.com/office/drawing/2014/main" id="{1BA742FD-CE74-1712-86F2-A5C85E241E1D}"/>
              </a:ext>
            </a:extLst>
          </p:cNvPr>
          <p:cNvSpPr txBox="1">
            <a:spLocks/>
          </p:cNvSpPr>
          <p:nvPr/>
        </p:nvSpPr>
        <p:spPr>
          <a:xfrm>
            <a:off x="7777600" y="2593603"/>
            <a:ext cx="3005190" cy="26705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387B"/>
                </a:solidFill>
                <a:latin typeface="Source Sans Pro" panose="020B0503030403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87B"/>
                </a:solidFill>
                <a:latin typeface="Source Sans Pro" panose="020B0503030403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87B"/>
                </a:solidFill>
                <a:latin typeface="Source Sans Pro" panose="020B0503030403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87B"/>
                </a:solidFill>
                <a:latin typeface="Source Sans Pro" panose="020B0503030403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87B"/>
                </a:solidFill>
                <a:latin typeface="Source Sans Pro" panose="020B0503030403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l-NL" sz="2000" b="1" dirty="0"/>
              <a:t>Wat is er nodig voor een goede </a:t>
            </a:r>
            <a:r>
              <a:rPr lang="nl-NL" sz="2000" b="1" dirty="0">
                <a:solidFill>
                  <a:srgbClr val="EF7900"/>
                </a:solidFill>
              </a:rPr>
              <a:t>ontwikkeling</a:t>
            </a:r>
            <a:r>
              <a:rPr lang="nl-NL" sz="2000" b="1" dirty="0"/>
              <a:t>?</a:t>
            </a:r>
          </a:p>
          <a:p>
            <a:r>
              <a:rPr lang="nl-NL" sz="2000" dirty="0"/>
              <a:t>Plezier</a:t>
            </a:r>
          </a:p>
          <a:p>
            <a:r>
              <a:rPr lang="nl-NL" sz="2000" dirty="0"/>
              <a:t>Uitdaging </a:t>
            </a:r>
          </a:p>
          <a:p>
            <a:r>
              <a:rPr lang="nl-NL" sz="2000" dirty="0"/>
              <a:t>Gelijke/eerlijke kansen voor iedere speler</a:t>
            </a:r>
          </a:p>
          <a:p>
            <a:r>
              <a:rPr lang="nl-NL" sz="2000" dirty="0"/>
              <a:t>Technisch kader</a:t>
            </a:r>
          </a:p>
        </p:txBody>
      </p:sp>
    </p:spTree>
    <p:extLst>
      <p:ext uri="{BB962C8B-B14F-4D97-AF65-F5344CB8AC3E}">
        <p14:creationId xmlns:p14="http://schemas.microsoft.com/office/powerpoint/2010/main" val="239563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="" xmlns:a16="http://schemas.microsoft.com/office/drawing/2014/main" id="{74B266E4-C773-12F1-590F-1294C0EFD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8649" y="2984969"/>
            <a:ext cx="11571426" cy="1784041"/>
          </a:xfrm>
        </p:spPr>
        <p:txBody>
          <a:bodyPr/>
          <a:lstStyle/>
          <a:p>
            <a:r>
              <a:rPr lang="nl-NL" dirty="0"/>
              <a:t>Seizoen 2025-2026</a:t>
            </a:r>
          </a:p>
        </p:txBody>
      </p:sp>
    </p:spTree>
    <p:extLst>
      <p:ext uri="{BB962C8B-B14F-4D97-AF65-F5344CB8AC3E}">
        <p14:creationId xmlns:p14="http://schemas.microsoft.com/office/powerpoint/2010/main" val="429330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="" xmlns:a16="http://schemas.microsoft.com/office/drawing/2014/main" id="{E0A3AF2B-104E-636E-C8A7-50AEF60CF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Rubrieken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="" xmlns:a16="http://schemas.microsoft.com/office/drawing/2014/main" id="{0F7FC4FD-AE95-E11C-2F29-1ABB7EE4D9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Is nu:</a:t>
            </a:r>
          </a:p>
          <a:p>
            <a:r>
              <a:rPr lang="nl-NL" dirty="0"/>
              <a:t>Topkorfbal</a:t>
            </a:r>
          </a:p>
          <a:p>
            <a:r>
              <a:rPr lang="nl-NL" dirty="0"/>
              <a:t>Wedstrijdkorfbal</a:t>
            </a:r>
          </a:p>
          <a:p>
            <a:r>
              <a:rPr lang="nl-NL" dirty="0"/>
              <a:t>Breedtekorfbal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="" xmlns:a16="http://schemas.microsoft.com/office/drawing/2014/main" id="{DB7D99C3-6060-3F8B-CA74-F1A2C73E0B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Wordt:</a:t>
            </a:r>
          </a:p>
          <a:p>
            <a:r>
              <a:rPr lang="nl-NL" dirty="0"/>
              <a:t>Topkorfbal</a:t>
            </a:r>
          </a:p>
          <a:p>
            <a:r>
              <a:rPr lang="nl-NL" dirty="0"/>
              <a:t>A-categorie</a:t>
            </a:r>
          </a:p>
          <a:p>
            <a:r>
              <a:rPr lang="nl-NL" dirty="0"/>
              <a:t>B-categorie</a:t>
            </a:r>
          </a:p>
        </p:txBody>
      </p:sp>
      <p:sp>
        <p:nvSpPr>
          <p:cNvPr id="7" name="Minteken 6">
            <a:extLst>
              <a:ext uri="{FF2B5EF4-FFF2-40B4-BE49-F238E27FC236}">
                <a16:creationId xmlns="" xmlns:a16="http://schemas.microsoft.com/office/drawing/2014/main" id="{4117E2BA-7EDB-3FD6-3B0B-11A95BA95229}"/>
              </a:ext>
            </a:extLst>
          </p:cNvPr>
          <p:cNvSpPr/>
          <p:nvPr/>
        </p:nvSpPr>
        <p:spPr>
          <a:xfrm rot="1324309" flipV="1">
            <a:off x="427654" y="4166303"/>
            <a:ext cx="3778898" cy="45719"/>
          </a:xfrm>
          <a:prstGeom prst="mathMinus">
            <a:avLst/>
          </a:prstGeom>
          <a:noFill/>
          <a:ln w="28575">
            <a:solidFill>
              <a:srgbClr val="EF7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Minteken 7">
            <a:extLst>
              <a:ext uri="{FF2B5EF4-FFF2-40B4-BE49-F238E27FC236}">
                <a16:creationId xmlns="" xmlns:a16="http://schemas.microsoft.com/office/drawing/2014/main" id="{2EBD6EA0-52CE-0BE0-3C93-FB34255FFE2C}"/>
              </a:ext>
            </a:extLst>
          </p:cNvPr>
          <p:cNvSpPr/>
          <p:nvPr/>
        </p:nvSpPr>
        <p:spPr>
          <a:xfrm rot="20229166" flipV="1">
            <a:off x="437138" y="4166304"/>
            <a:ext cx="3778898" cy="45719"/>
          </a:xfrm>
          <a:prstGeom prst="mathMinus">
            <a:avLst/>
          </a:prstGeom>
          <a:noFill/>
          <a:ln w="28575">
            <a:solidFill>
              <a:srgbClr val="EF79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804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="" xmlns:a16="http://schemas.microsoft.com/office/drawing/2014/main" id="{E0A3AF2B-104E-636E-C8A7-50AEF60CF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Teamindeling B-categorie jeugd</a:t>
            </a: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="" xmlns:a16="http://schemas.microsoft.com/office/drawing/2014/main" id="{5D4208E0-03F2-DFAE-DE07-F381771C8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39453"/>
            <a:ext cx="10515600" cy="3332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De strikte leeftijdsgrenzen worden losgelaten. Er wordt gewerkt met een bandbreedte:</a:t>
            </a:r>
          </a:p>
          <a:p>
            <a:r>
              <a:rPr lang="nl-NL" dirty="0"/>
              <a:t>Teams worden ingedeeld met een maximaal leeftijdsverschil (de ‘bandbreedte’) tussen de jongste en de oudste speler:</a:t>
            </a:r>
          </a:p>
          <a:p>
            <a:pPr lvl="1"/>
            <a:r>
              <a:rPr lang="nl-NL" dirty="0"/>
              <a:t>Maximaal 2 jaar bij 4-tallen</a:t>
            </a:r>
          </a:p>
          <a:p>
            <a:pPr lvl="1"/>
            <a:r>
              <a:rPr lang="nl-NL" dirty="0"/>
              <a:t>Maximaal 3 jaar bij 8-tallen</a:t>
            </a:r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4088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B069058-76E8-01E5-CC4A-1E6F077D1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Teamnummering jeugd en senioren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BA74EE5D-D0D1-832E-7634-336CE2FFBF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71373"/>
            <a:ext cx="10515600" cy="3500827"/>
          </a:xfrm>
        </p:spPr>
        <p:txBody>
          <a:bodyPr>
            <a:normAutofit/>
          </a:bodyPr>
          <a:lstStyle/>
          <a:p>
            <a:r>
              <a:rPr lang="nl-NL" dirty="0"/>
              <a:t>De teamaanduidingen in de senioren blijven hetzelfde </a:t>
            </a:r>
          </a:p>
          <a:p>
            <a:r>
              <a:rPr lang="nl-NL" dirty="0"/>
              <a:t>In de jeugd vervallen de letteraanduidingen (A, B, C, D, E en F)</a:t>
            </a:r>
          </a:p>
          <a:p>
            <a:r>
              <a:rPr lang="nl-NL" dirty="0"/>
              <a:t>Alle teams in de B-categorie worden aangeduid met de J (jeugd). Daarnaast krijgen ze een nummer gebaseerd op de gemiddelde leeftijd van het team. Het oudste team wordt J1, het team daaronder de J2 etc. </a:t>
            </a:r>
          </a:p>
        </p:txBody>
      </p:sp>
    </p:spTree>
    <p:extLst>
      <p:ext uri="{BB962C8B-B14F-4D97-AF65-F5344CB8AC3E}">
        <p14:creationId xmlns:p14="http://schemas.microsoft.com/office/powerpoint/2010/main" val="135531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BAB2082-3840-F487-47C0-C93047A99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Teamnummering </a:t>
            </a:r>
            <a:r>
              <a:rPr lang="nl-NL" dirty="0" smtClean="0"/>
              <a:t>KCD (verwacht)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99FB3977-03D1-572D-AB15-3F85590D0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200"/>
            <a:ext cx="10515600" cy="3429000"/>
          </a:xfrm>
          <a:noFill/>
        </p:spPr>
        <p:txBody>
          <a:bodyPr/>
          <a:lstStyle/>
          <a:p>
            <a:r>
              <a:rPr lang="nl-NL" dirty="0"/>
              <a:t>B1 wordt </a:t>
            </a:r>
            <a:r>
              <a:rPr lang="nl-NL" dirty="0" smtClean="0"/>
              <a:t>J01</a:t>
            </a:r>
            <a:endParaRPr lang="nl-NL" dirty="0"/>
          </a:p>
          <a:p>
            <a:r>
              <a:rPr lang="nl-NL" dirty="0"/>
              <a:t>C1 wordt J02</a:t>
            </a:r>
          </a:p>
          <a:p>
            <a:r>
              <a:rPr lang="nl-NL" dirty="0"/>
              <a:t>E1 wordt J03</a:t>
            </a:r>
          </a:p>
          <a:p>
            <a:r>
              <a:rPr lang="nl-NL" dirty="0"/>
              <a:t>F1 wordt J04</a:t>
            </a:r>
          </a:p>
          <a:p>
            <a:endParaRPr lang="nl-NL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6674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8666238B-01CB-1B1E-BC20-284598CE3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Kleuren (spelbepalingen)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439E9614-1747-1D68-5040-CF9F3B963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71373"/>
            <a:ext cx="10515600" cy="3500827"/>
          </a:xfrm>
        </p:spPr>
        <p:txBody>
          <a:bodyPr>
            <a:normAutofit fontScale="92500"/>
          </a:bodyPr>
          <a:lstStyle/>
          <a:p>
            <a:r>
              <a:rPr lang="nl-NL" dirty="0"/>
              <a:t>De leeftijdscategorieën (F, E, D, C, B en A) veranderen in kleuren. </a:t>
            </a:r>
          </a:p>
          <a:p>
            <a:r>
              <a:rPr lang="nl-NL" dirty="0"/>
              <a:t>Elk team wordt ingedeeld in een poule en aan elke poule wordt een kleur gehangen. De kleur bepaalt met welke spelbepalingen er wordt gespeeld. </a:t>
            </a:r>
          </a:p>
          <a:p>
            <a:r>
              <a:rPr lang="nl-NL" dirty="0"/>
              <a:t>Het </a:t>
            </a:r>
            <a:r>
              <a:rPr lang="nl-NL" b="1" dirty="0"/>
              <a:t>KNKV bepaalt welk team in welke kleur speelt</a:t>
            </a:r>
            <a:r>
              <a:rPr lang="nl-NL" dirty="0"/>
              <a:t>; dit wordt bekend nadat alle opgaven van de teams binnen zijn.</a:t>
            </a:r>
          </a:p>
          <a:p>
            <a:r>
              <a:rPr lang="nl-NL" dirty="0"/>
              <a:t>In de KNKV Wedstrijdzaken-app wordt zichtbaar in welke kleur een team speelt.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723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algn="l">
          <a:defRPr sz="2400" b="0" dirty="0" smtClean="0">
            <a:solidFill>
              <a:srgbClr val="00A6E2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KNKV - Powerpoint Template 2022.pptx" id="{1A43F71A-DF5B-4E27-A75B-C366CA55E67C}" vid="{6FF2934B-9D43-4B89-946D-D438F7604213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D00491CC797442BB99777F506BD007" ma:contentTypeVersion="18" ma:contentTypeDescription="Een nieuw document maken." ma:contentTypeScope="" ma:versionID="f7fbb36230d7db98f1652598a9c6267f">
  <xsd:schema xmlns:xsd="http://www.w3.org/2001/XMLSchema" xmlns:xs="http://www.w3.org/2001/XMLSchema" xmlns:p="http://schemas.microsoft.com/office/2006/metadata/properties" xmlns:ns1="http://schemas.microsoft.com/sharepoint/v3" xmlns:ns2="aca931e4-c0cf-42ce-a539-30c5f5ad1d2f" xmlns:ns3="3fb856f0-e924-45a4-80f2-102cea7991e5" targetNamespace="http://schemas.microsoft.com/office/2006/metadata/properties" ma:root="true" ma:fieldsID="070713fb36e9882aa8f8258069aceb58" ns1:_="" ns2:_="" ns3:_="">
    <xsd:import namespace="http://schemas.microsoft.com/sharepoint/v3"/>
    <xsd:import namespace="aca931e4-c0cf-42ce-a539-30c5f5ad1d2f"/>
    <xsd:import namespace="3fb856f0-e924-45a4-80f2-102cea7991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a931e4-c0cf-42ce-a539-30c5f5ad1d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5a866672-f170-40f8-a673-2f03acc804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856f0-e924-45a4-80f2-102cea7991e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032c247-ad9f-4238-900f-0e57ade330cc}" ma:internalName="TaxCatchAll" ma:showField="CatchAllData" ma:web="3fb856f0-e924-45a4-80f2-102cea7991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3fb856f0-e924-45a4-80f2-102cea7991e5" xsi:nil="true"/>
    <_ip_UnifiedCompliancePolicyProperties xmlns="http://schemas.microsoft.com/sharepoint/v3" xsi:nil="true"/>
    <lcf76f155ced4ddcb4097134ff3c332f xmlns="aca931e4-c0cf-42ce-a539-30c5f5ad1d2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C0261AD-431F-4F2A-B69B-BA25B6C385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ca931e4-c0cf-42ce-a539-30c5f5ad1d2f"/>
    <ds:schemaRef ds:uri="3fb856f0-e924-45a4-80f2-102cea7991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1C59AA-A447-4532-B1F4-05824AE62B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76B351-00DF-4412-B914-464870A14AC4}">
  <ds:schemaRefs>
    <ds:schemaRef ds:uri="http://schemas.microsoft.com/sharepoint/v3"/>
    <ds:schemaRef ds:uri="http://schemas.openxmlformats.org/package/2006/metadata/core-properties"/>
    <ds:schemaRef ds:uri="http://purl.org/dc/terms/"/>
    <ds:schemaRef ds:uri="http://www.w3.org/XML/1998/namespace"/>
    <ds:schemaRef ds:uri="3fb856f0-e924-45a4-80f2-102cea7991e5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aca931e4-c0cf-42ce-a539-30c5f5ad1d2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KNKV - Powerpoint</Template>
  <TotalTime>117</TotalTime>
  <Words>532</Words>
  <Application>Microsoft Office PowerPoint</Application>
  <PresentationFormat>Aangepast</PresentationFormat>
  <Paragraphs>70</Paragraphs>
  <Slides>12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Kantoorthema</vt:lpstr>
      <vt:lpstr>Competitie 2.0</vt:lpstr>
      <vt:lpstr>PowerPoint-presentatie</vt:lpstr>
      <vt:lpstr>“Een competitie waarbij plezier, uitdaging en ontwikkeling voorop staat”</vt:lpstr>
      <vt:lpstr>Seizoen 2025-2026</vt:lpstr>
      <vt:lpstr>Rubrieken</vt:lpstr>
      <vt:lpstr>Teamindeling B-categorie jeugd</vt:lpstr>
      <vt:lpstr>Teamnummering jeugd en senioren</vt:lpstr>
      <vt:lpstr>Teamnummering KCD (verwacht)</vt:lpstr>
      <vt:lpstr>Kleuren (spelbepalingen)</vt:lpstr>
      <vt:lpstr>PowerPoint-presentatie</vt:lpstr>
      <vt:lpstr>Superspeler</vt:lpstr>
      <vt:lpstr>Genderverdeling B-categorie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Competitie 2.0</dc:title>
  <dc:creator>Paula Wattel</dc:creator>
  <cp:lastModifiedBy>Windows User</cp:lastModifiedBy>
  <cp:revision>11</cp:revision>
  <dcterms:created xsi:type="dcterms:W3CDTF">2025-05-06T09:05:50Z</dcterms:created>
  <dcterms:modified xsi:type="dcterms:W3CDTF">2025-05-30T09:03:24Z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0x01010010D00491CC797442BB99777F506BD007</vt:lpwstr>
  </property>
  <property fmtid="{D5CDD505-2E9C-101B-9397-08002B2CF9AE}" pid="3" name="MediaServiceImageTags">
    <vt:lpwstr/>
  </property>
</Properties>
</file>